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13"/>
  </p:notesMasterIdLst>
  <p:sldIdLst>
    <p:sldId id="256" r:id="rId2"/>
    <p:sldId id="257" r:id="rId3"/>
    <p:sldId id="263" r:id="rId4"/>
    <p:sldId id="259" r:id="rId5"/>
    <p:sldId id="261" r:id="rId6"/>
    <p:sldId id="262" r:id="rId7"/>
    <p:sldId id="266" r:id="rId8"/>
    <p:sldId id="267" r:id="rId9"/>
    <p:sldId id="268"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3" autoAdjust="0"/>
    <p:restoredTop sz="61684" autoAdjust="0"/>
  </p:normalViewPr>
  <p:slideViewPr>
    <p:cSldViewPr snapToGrid="0">
      <p:cViewPr varScale="1">
        <p:scale>
          <a:sx n="46" d="100"/>
          <a:sy n="46" d="100"/>
        </p:scale>
        <p:origin x="1614"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37D40-2F7D-4E00-BC96-BAD18D5815F3}" type="datetimeFigureOut">
              <a:rPr lang="en-US" smtClean="0"/>
              <a:t>12.31.2016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07C21-D6C0-41DE-94F3-F41C0DED1BD7}" type="slidenum">
              <a:rPr lang="en-US" smtClean="0"/>
              <a:t>‹#›</a:t>
            </a:fld>
            <a:endParaRPr lang="en-US"/>
          </a:p>
        </p:txBody>
      </p:sp>
    </p:spTree>
    <p:extLst>
      <p:ext uri="{BB962C8B-B14F-4D97-AF65-F5344CB8AC3E}">
        <p14:creationId xmlns:p14="http://schemas.microsoft.com/office/powerpoint/2010/main" val="4045791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Chào</a:t>
            </a:r>
            <a:r>
              <a:rPr lang="en-US" baseline="0" smtClean="0"/>
              <a:t> mừng các bạn. Để có được tâm thế tốt khi chúng ta bắt đầu học NodeJS thì tôi sẽ giới thiệu tổng quát về NodeJS để các bạn thấy được những lợi thế và Sức mạnh khi chúng ta sử dụng NodeJS.</a:t>
            </a:r>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1</a:t>
            </a:fld>
            <a:endParaRPr lang="en-US"/>
          </a:p>
        </p:txBody>
      </p:sp>
    </p:spTree>
    <p:extLst>
      <p:ext uri="{BB962C8B-B14F-4D97-AF65-F5344CB8AC3E}">
        <p14:creationId xmlns:p14="http://schemas.microsoft.com/office/powerpoint/2010/main" val="247429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10</a:t>
            </a:fld>
            <a:endParaRPr lang="en-US"/>
          </a:p>
        </p:txBody>
      </p:sp>
    </p:spTree>
    <p:extLst>
      <p:ext uri="{BB962C8B-B14F-4D97-AF65-F5344CB8AC3E}">
        <p14:creationId xmlns:p14="http://schemas.microsoft.com/office/powerpoint/2010/main" val="317684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smtClean="0"/>
          </a:p>
        </p:txBody>
      </p:sp>
      <p:sp>
        <p:nvSpPr>
          <p:cNvPr id="4" name="Slide Number Placeholder 3"/>
          <p:cNvSpPr>
            <a:spLocks noGrp="1"/>
          </p:cNvSpPr>
          <p:nvPr>
            <p:ph type="sldNum" sz="quarter" idx="10"/>
          </p:nvPr>
        </p:nvSpPr>
        <p:spPr/>
        <p:txBody>
          <a:bodyPr/>
          <a:lstStyle/>
          <a:p>
            <a:fld id="{67107C21-D6C0-41DE-94F3-F41C0DED1BD7}" type="slidenum">
              <a:rPr lang="en-US" smtClean="0"/>
              <a:t>11</a:t>
            </a:fld>
            <a:endParaRPr lang="en-US"/>
          </a:p>
        </p:txBody>
      </p:sp>
    </p:spTree>
    <p:extLst>
      <p:ext uri="{BB962C8B-B14F-4D97-AF65-F5344CB8AC3E}">
        <p14:creationId xmlns:p14="http://schemas.microsoft.com/office/powerpoint/2010/main" val="53834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Nội</a:t>
            </a:r>
            <a:r>
              <a:rPr lang="en-US" baseline="0" smtClean="0"/>
              <a:t> dung chính của bài học này là chúng ta sẽ đi vào các vấn đề</a:t>
            </a:r>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2</a:t>
            </a:fld>
            <a:endParaRPr lang="en-US"/>
          </a:p>
        </p:txBody>
      </p:sp>
    </p:spTree>
    <p:extLst>
      <p:ext uri="{BB962C8B-B14F-4D97-AF65-F5344CB8AC3E}">
        <p14:creationId xmlns:p14="http://schemas.microsoft.com/office/powerpoint/2010/main" val="3321902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3</a:t>
            </a:fld>
            <a:endParaRPr lang="en-US"/>
          </a:p>
        </p:txBody>
      </p:sp>
    </p:spTree>
    <p:extLst>
      <p:ext uri="{BB962C8B-B14F-4D97-AF65-F5344CB8AC3E}">
        <p14:creationId xmlns:p14="http://schemas.microsoft.com/office/powerpoint/2010/main" val="341942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4</a:t>
            </a:fld>
            <a:endParaRPr lang="en-US"/>
          </a:p>
        </p:txBody>
      </p:sp>
    </p:spTree>
    <p:extLst>
      <p:ext uri="{BB962C8B-B14F-4D97-AF65-F5344CB8AC3E}">
        <p14:creationId xmlns:p14="http://schemas.microsoft.com/office/powerpoint/2010/main" val="270012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5</a:t>
            </a:fld>
            <a:endParaRPr lang="en-US"/>
          </a:p>
        </p:txBody>
      </p:sp>
    </p:spTree>
    <p:extLst>
      <p:ext uri="{BB962C8B-B14F-4D97-AF65-F5344CB8AC3E}">
        <p14:creationId xmlns:p14="http://schemas.microsoft.com/office/powerpoint/2010/main" val="229675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7107C21-D6C0-41DE-94F3-F41C0DED1BD7}" type="slidenum">
              <a:rPr lang="en-US" smtClean="0"/>
              <a:t>6</a:t>
            </a:fld>
            <a:endParaRPr lang="en-US"/>
          </a:p>
        </p:txBody>
      </p:sp>
    </p:spTree>
    <p:extLst>
      <p:ext uri="{BB962C8B-B14F-4D97-AF65-F5344CB8AC3E}">
        <p14:creationId xmlns:p14="http://schemas.microsoft.com/office/powerpoint/2010/main" val="53247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7</a:t>
            </a:fld>
            <a:endParaRPr lang="en-US"/>
          </a:p>
        </p:txBody>
      </p:sp>
    </p:spTree>
    <p:extLst>
      <p:ext uri="{BB962C8B-B14F-4D97-AF65-F5344CB8AC3E}">
        <p14:creationId xmlns:p14="http://schemas.microsoft.com/office/powerpoint/2010/main" val="377195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8</a:t>
            </a:fld>
            <a:endParaRPr lang="en-US"/>
          </a:p>
        </p:txBody>
      </p:sp>
    </p:spTree>
    <p:extLst>
      <p:ext uri="{BB962C8B-B14F-4D97-AF65-F5344CB8AC3E}">
        <p14:creationId xmlns:p14="http://schemas.microsoft.com/office/powerpoint/2010/main" val="256911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07C21-D6C0-41DE-94F3-F41C0DED1BD7}" type="slidenum">
              <a:rPr lang="en-US" smtClean="0"/>
              <a:t>9</a:t>
            </a:fld>
            <a:endParaRPr lang="en-US"/>
          </a:p>
        </p:txBody>
      </p:sp>
    </p:spTree>
    <p:extLst>
      <p:ext uri="{BB962C8B-B14F-4D97-AF65-F5344CB8AC3E}">
        <p14:creationId xmlns:p14="http://schemas.microsoft.com/office/powerpoint/2010/main" val="326981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E7FB5F9-F1D9-4672-BF8E-655915DDA721}"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4447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9B1EC5-6E89-47B0-8BE3-F6C2E2B158EB}" type="datetime1">
              <a:rPr lang="en-US" smtClean="0"/>
              <a:t>12.31.2016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97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5A5681-5740-4C10-8FF3-EDFE25E80B6A}"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3164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B00F58-D0AB-4BB4-8B60-7763E3DBF9DB}"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77310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97C0B8-9DF4-4811-99CD-949EAB91F4B4}"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655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75C2D61-0FFB-47F5-9E2C-D9B2368B76AA}" type="datetime1">
              <a:rPr lang="en-US" smtClean="0"/>
              <a:t>12.31.2016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177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82821ED-948E-4451-B25B-AD85EA9343B2}" type="datetime1">
              <a:rPr lang="en-US" smtClean="0"/>
              <a:t>12.31.2016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6111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0CFC30-854D-4F96-AF83-306470C1C373}"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6114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707D9D-F623-447D-A8D9-49CA3F4895F7}"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76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3D0879A-0150-4143-BA40-B4F745E82A0A}"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9" name="Picture 6" descr="http://nodejs.vn/uploads/system/site-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72481" y="5135220"/>
            <a:ext cx="1722780" cy="172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0346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A7CF3A-B480-40B7-97A7-7F5319628F9C}" type="datetime1">
              <a:rPr lang="en-US" smtClean="0"/>
              <a:t>12.31.2016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07879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2E9017-78F2-41D4-853B-AF99AA370520}" type="datetime1">
              <a:rPr lang="en-US" smtClean="0"/>
              <a:t>12.31.2016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95248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5DAC2D-F4C2-4505-91C7-94AF2750073F}" type="datetime1">
              <a:rPr lang="en-US" smtClean="0"/>
              <a:t>12.31.2016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92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07AE611-A240-4634-A3EE-AD1674F7B5F9}" type="datetime1">
              <a:rPr lang="en-US" smtClean="0"/>
              <a:t>12.31.2016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0835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C92C09-A819-4F24-9294-B4898CDC3719}" type="datetime1">
              <a:rPr lang="en-US" smtClean="0"/>
              <a:t>12.31.2016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79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7D582596-C714-4611-B638-F29F8BA72CC9}" type="datetime1">
              <a:rPr lang="en-US" smtClean="0"/>
              <a:t>12.31.2016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376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F8F27-09D2-40F3-A044-E8399A161C65}" type="datetime1">
              <a:rPr lang="en-US" smtClean="0"/>
              <a:t>12.31.2016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402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BC3D3A3-A9CB-4799-97BB-B28B36ABA5BC}" type="datetime1">
              <a:rPr lang="en-US" smtClean="0"/>
              <a:t>12.31.2016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824978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iming>
    <p:tnLst>
      <p:par>
        <p:cTn id="1" dur="indefinite" restart="never" nodeType="tmRoot"/>
      </p:par>
    </p:tnLst>
  </p:timing>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odejs/node-v0.x-archive/wiki/Projects,-Applications,-and-Companies-Using-No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ode.google.com/p/v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www.nodebb.org/" TargetMode="External"/><Relationship Id="rId13" Type="http://schemas.openxmlformats.org/officeDocument/2006/relationships/hyperlink" Target="http://www.wikia.com/" TargetMode="External"/><Relationship Id="rId18" Type="http://schemas.openxmlformats.org/officeDocument/2006/relationships/image" Target="../media/image26.png"/><Relationship Id="rId3" Type="http://schemas.openxmlformats.org/officeDocument/2006/relationships/hyperlink" Target="http://www.academia.edu/" TargetMode="External"/><Relationship Id="rId21" Type="http://schemas.openxmlformats.org/officeDocument/2006/relationships/image" Target="../media/image29.png"/><Relationship Id="rId7" Type="http://schemas.openxmlformats.org/officeDocument/2006/relationships/hyperlink" Target="https://www.windowsazure.com/en-us/develop/nodejs/" TargetMode="External"/><Relationship Id="rId12" Type="http://schemas.openxmlformats.org/officeDocument/2006/relationships/hyperlink" Target="https://uber.com/" TargetMode="External"/><Relationship Id="rId17"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www.microsoft.com/" TargetMode="External"/><Relationship Id="rId11" Type="http://schemas.openxmlformats.org/officeDocument/2006/relationships/hyperlink" Target="http://trello.com/" TargetMode="External"/><Relationship Id="rId5" Type="http://schemas.openxmlformats.org/officeDocument/2006/relationships/hyperlink" Target="http://ql.io/" TargetMode="External"/><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hyperlink" Target="http://krakenjs.com/" TargetMode="External"/><Relationship Id="rId19" Type="http://schemas.openxmlformats.org/officeDocument/2006/relationships/image" Target="../media/image27.png"/><Relationship Id="rId4" Type="http://schemas.openxmlformats.org/officeDocument/2006/relationships/hyperlink" Target="http://adgear.com/" TargetMode="External"/><Relationship Id="rId9" Type="http://schemas.openxmlformats.org/officeDocument/2006/relationships/hyperlink" Target="http://www.paypal.com/" TargetMode="External"/><Relationship Id="rId14" Type="http://schemas.openxmlformats.org/officeDocument/2006/relationships/image" Target="../media/image22.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lstStyle/>
          <a:p>
            <a:pPr algn="ctr"/>
            <a:r>
              <a:rPr lang="en-US" smtClean="0"/>
              <a:t>Giới thiệu</a:t>
            </a:r>
            <a:endParaRPr lang="en-US" b="1">
              <a:solidFill>
                <a:schemeClr val="accent1"/>
              </a:solidFill>
            </a:endParaRPr>
          </a:p>
        </p:txBody>
      </p:sp>
      <p:sp>
        <p:nvSpPr>
          <p:cNvPr id="3" name="Subtitle 2"/>
          <p:cNvSpPr>
            <a:spLocks noGrp="1"/>
          </p:cNvSpPr>
          <p:nvPr>
            <p:ph type="subTitle" idx="1"/>
          </p:nvPr>
        </p:nvSpPr>
        <p:spPr/>
        <p:txBody>
          <a:bodyPr/>
          <a:lstStyle/>
          <a:p>
            <a:pPr algn="ctr"/>
            <a:r>
              <a:rPr lang="en-US" cap="none" smtClean="0"/>
              <a:t>@nhubaovu</a:t>
            </a:r>
          </a:p>
          <a:p>
            <a:pPr algn="ctr"/>
            <a:r>
              <a:rPr lang="en-US" cap="none" smtClean="0"/>
              <a:t>about.me/vunb</a:t>
            </a:r>
            <a:endParaRPr lang="en-US" cap="none"/>
          </a:p>
        </p:txBody>
      </p:sp>
      <p:pic>
        <p:nvPicPr>
          <p:cNvPr id="4" name="Picture 2" descr="http://www.ieg.uu.se/digitalAssets/431/431616_1twitte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171" y="5740454"/>
            <a:ext cx="511808" cy="3838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436439824nodejs-logo.png (600×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905" y="2062724"/>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643485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Ông lớn đang sử dụng NodeJS ?</a:t>
            </a:r>
            <a:endParaRPr lang="en-US"/>
          </a:p>
        </p:txBody>
      </p:sp>
      <p:sp>
        <p:nvSpPr>
          <p:cNvPr id="3" name="Content Placeholder 2"/>
          <p:cNvSpPr>
            <a:spLocks noGrp="1"/>
          </p:cNvSpPr>
          <p:nvPr>
            <p:ph idx="1"/>
          </p:nvPr>
        </p:nvSpPr>
        <p:spPr/>
        <p:txBody>
          <a:bodyPr/>
          <a:lstStyle/>
          <a:p>
            <a:r>
              <a:rPr lang="en-US" smtClean="0"/>
              <a:t>Google: Projects</a:t>
            </a:r>
            <a:r>
              <a:rPr lang="en-US"/>
              <a:t>, Applications, and Companies Using </a:t>
            </a:r>
            <a:r>
              <a:rPr lang="en-US" smtClean="0"/>
              <a:t>Node [</a:t>
            </a:r>
            <a:r>
              <a:rPr lang="en-US" smtClean="0">
                <a:hlinkClick r:id="rId3"/>
              </a:rPr>
              <a:t>https</a:t>
            </a:r>
            <a:r>
              <a:rPr lang="en-US">
                <a:hlinkClick r:id="rId3"/>
              </a:rPr>
              <a:t>://github.com/nodejs/node-v0.x-archive/wiki/Projects,-Applications,-</a:t>
            </a:r>
            <a:r>
              <a:rPr lang="en-US" smtClean="0">
                <a:hlinkClick r:id="rId3"/>
              </a:rPr>
              <a:t>and-Companies-Using-Node</a:t>
            </a:r>
            <a:r>
              <a:rPr lang="en-US" smtClean="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893490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Kết luận</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JavaScript </a:t>
            </a:r>
            <a:r>
              <a:rPr lang="en-US" smtClean="0"/>
              <a:t>Everywhere</a:t>
            </a:r>
          </a:p>
          <a:p>
            <a:pPr marL="457200" indent="-457200">
              <a:buFont typeface="+mj-lt"/>
              <a:buAutoNum type="arabicPeriod"/>
            </a:pPr>
            <a:r>
              <a:rPr lang="en-US" smtClean="0"/>
              <a:t>Fast: V8 engine</a:t>
            </a:r>
          </a:p>
          <a:p>
            <a:pPr marL="457200" indent="-457200">
              <a:buFont typeface="+mj-lt"/>
              <a:buAutoNum type="arabicPeriod"/>
            </a:pPr>
            <a:r>
              <a:rPr lang="en-US" smtClean="0"/>
              <a:t>Lightweight: Event-driven architecture, Non-blocking feature</a:t>
            </a:r>
          </a:p>
          <a:p>
            <a:pPr marL="457200" indent="-457200">
              <a:buFont typeface="+mj-lt"/>
              <a:buAutoNum type="arabicPeriod"/>
            </a:pPr>
            <a:r>
              <a:rPr lang="en-US"/>
              <a:t>Single Language for All </a:t>
            </a:r>
            <a:r>
              <a:rPr lang="en-US" smtClean="0"/>
              <a:t>Layers</a:t>
            </a:r>
          </a:p>
          <a:p>
            <a:pPr marL="457200" indent="-457200">
              <a:buFont typeface="+mj-lt"/>
              <a:buAutoNum type="arabicPeriod"/>
            </a:pPr>
            <a:r>
              <a:rPr lang="en-US" smtClean="0"/>
              <a:t>High Performance</a:t>
            </a:r>
          </a:p>
          <a:p>
            <a:pPr marL="457200" indent="-457200">
              <a:buFont typeface="+mj-lt"/>
              <a:buAutoNum type="arabicPeriod"/>
            </a:pPr>
            <a:r>
              <a:rPr lang="en-US" smtClean="0"/>
              <a:t>Hosted anywhere</a:t>
            </a:r>
          </a:p>
          <a:p>
            <a:pPr marL="457200" indent="-457200">
              <a:buFont typeface="+mj-lt"/>
              <a:buAutoNum type="arabicPeriod"/>
            </a:pPr>
            <a:r>
              <a:rPr lang="en-US" smtClean="0"/>
              <a:t>Easy to modify and maintain</a:t>
            </a:r>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grpSp>
        <p:nvGrpSpPr>
          <p:cNvPr id="5" name="Group 4"/>
          <p:cNvGrpSpPr/>
          <p:nvPr/>
        </p:nvGrpSpPr>
        <p:grpSpPr>
          <a:xfrm>
            <a:off x="6092957" y="1214720"/>
            <a:ext cx="4108730" cy="3720523"/>
            <a:chOff x="6045387" y="1727012"/>
            <a:chExt cx="4108730" cy="3720523"/>
          </a:xfrm>
        </p:grpSpPr>
        <p:pic>
          <p:nvPicPr>
            <p:cNvPr id="2050" name="Picture 2" descr="http://devstickers.com/assets/img/pro/fe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387" y="1875660"/>
              <a:ext cx="3571875"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fsd14.com/images/2015_04_21_548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324" y="1727012"/>
              <a:ext cx="2322793" cy="23227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809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Giới thiệu NodeJS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NodeJS là gì ?</a:t>
            </a:r>
          </a:p>
          <a:p>
            <a:pPr marL="457200" indent="-457200">
              <a:buFont typeface="+mj-lt"/>
              <a:buAutoNum type="arabicPeriod"/>
            </a:pPr>
            <a:r>
              <a:rPr lang="en-US" smtClean="0"/>
              <a:t>Những ứng dụng nào có thể viết bằng NodeJS ?</a:t>
            </a:r>
          </a:p>
          <a:p>
            <a:pPr marL="457200" indent="-457200">
              <a:buFont typeface="+mj-lt"/>
              <a:buAutoNum type="arabicPeriod"/>
            </a:pPr>
            <a:r>
              <a:rPr lang="en-US" smtClean="0"/>
              <a:t>Những kết luận sai lầm về NodeJS cần tránh !!!</a:t>
            </a:r>
          </a:p>
          <a:p>
            <a:pPr marL="457200" indent="-457200">
              <a:buFont typeface="+mj-lt"/>
              <a:buAutoNum type="arabicPeriod"/>
            </a:pPr>
            <a:r>
              <a:rPr lang="en-US" smtClean="0"/>
              <a:t>Lý do gì để tự tin sử dụng NodeJS ?</a:t>
            </a:r>
          </a:p>
          <a:p>
            <a:pPr marL="457200" indent="-457200">
              <a:buFont typeface="+mj-lt"/>
              <a:buAutoNum type="arabicPeriod"/>
            </a:pPr>
            <a:r>
              <a:rPr lang="en-US" smtClean="0"/>
              <a:t>Ông lớn nào đang sử dụng ?</a:t>
            </a:r>
          </a:p>
          <a:p>
            <a:pPr marL="457200" indent="-457200">
              <a:buFont typeface="+mj-lt"/>
              <a:buAutoNum type="arabicPeriod"/>
            </a:pPr>
            <a:r>
              <a:rPr lang="en-US" smtClean="0"/>
              <a:t>Kết luận</a:t>
            </a:r>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2" descr="https://lh3.googleusercontent.com/-BNq9nXjm97Q/U0LGbKqMRyI/AAAAAAAAAGM/LPvHa4khXpU/w628-h352/Node.js%2Bwt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778" y="4150658"/>
            <a:ext cx="3549336" cy="198943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97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NodeJS là gì ?</a:t>
            </a:r>
            <a:endParaRPr lang="en-US"/>
          </a:p>
        </p:txBody>
      </p:sp>
      <p:sp>
        <p:nvSpPr>
          <p:cNvPr id="3" name="Content Placeholder 2"/>
          <p:cNvSpPr>
            <a:spLocks noGrp="1"/>
          </p:cNvSpPr>
          <p:nvPr>
            <p:ph idx="1"/>
          </p:nvPr>
        </p:nvSpPr>
        <p:spPr/>
        <p:txBody>
          <a:bodyPr/>
          <a:lstStyle/>
          <a:p>
            <a:pPr marL="347663"/>
            <a:r>
              <a:rPr lang="en-US"/>
              <a:t>Node.js</a:t>
            </a:r>
            <a:r>
              <a:rPr lang="en-US" baseline="30000"/>
              <a:t>®</a:t>
            </a:r>
            <a:r>
              <a:rPr lang="en-US"/>
              <a:t> is a platform built on </a:t>
            </a:r>
            <a:r>
              <a:rPr lang="en-US" b="1">
                <a:hlinkClick r:id="rId3"/>
              </a:rPr>
              <a:t>Chrome's JavaScript runtime</a:t>
            </a:r>
            <a:r>
              <a:rPr lang="en-US"/>
              <a:t> for easily building fast, scalable network applications. – NodeJS.Org</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5" name="Group 4"/>
          <p:cNvGrpSpPr/>
          <p:nvPr/>
        </p:nvGrpSpPr>
        <p:grpSpPr>
          <a:xfrm>
            <a:off x="3502927" y="3742267"/>
            <a:ext cx="6174393" cy="1955800"/>
            <a:chOff x="4140200" y="4343400"/>
            <a:chExt cx="7696200" cy="2794000"/>
          </a:xfrm>
        </p:grpSpPr>
        <p:sp>
          <p:nvSpPr>
            <p:cNvPr id="6" name="Rounded Rectangle 5"/>
            <p:cNvSpPr/>
            <p:nvPr/>
          </p:nvSpPr>
          <p:spPr bwMode="auto">
            <a:xfrm>
              <a:off x="4140200" y="4343400"/>
              <a:ext cx="7696200" cy="2794000"/>
            </a:xfrm>
            <a:prstGeom prst="roundRect">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smtClean="0">
                  <a:ln>
                    <a:noFill/>
                  </a:ln>
                  <a:solidFill>
                    <a:srgbClr val="FF8B51"/>
                  </a:solidFill>
                  <a:effectLst/>
                  <a:latin typeface="Century Gothic" panose="020B0502020202020204" pitchFamily="34" charset="0"/>
                  <a:cs typeface="ヒラギノ角ゴ ProN W3" charset="-128"/>
                  <a:sym typeface="Gill Sans" charset="0"/>
                </a:rPr>
                <a:t>Node.js</a:t>
              </a:r>
              <a:endParaRPr kumimoji="0" lang="en-US" sz="4200" b="0" i="0" u="none" strike="noStrike" cap="none" normalizeH="0" baseline="0">
                <a:ln>
                  <a:noFill/>
                </a:ln>
                <a:solidFill>
                  <a:srgbClr val="FF8B51"/>
                </a:solidFill>
                <a:effectLst/>
                <a:latin typeface="Century Gothic" panose="020B0502020202020204" pitchFamily="34" charset="0"/>
                <a:cs typeface="ヒラギノ角ゴ ProN W3" charset="-128"/>
                <a:sym typeface="Gill Sans" charset="0"/>
              </a:endParaRPr>
            </a:p>
          </p:txBody>
        </p:sp>
        <p:sp>
          <p:nvSpPr>
            <p:cNvPr id="7" name="Rounded Rectangle 6"/>
            <p:cNvSpPr/>
            <p:nvPr/>
          </p:nvSpPr>
          <p:spPr bwMode="auto">
            <a:xfrm>
              <a:off x="4635499" y="5627914"/>
              <a:ext cx="6705600" cy="1219200"/>
            </a:xfrm>
            <a:prstGeom prst="roundRect">
              <a:avLst/>
            </a:prstGeom>
            <a:solidFill>
              <a:srgbClr val="D55D2D"/>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en-US" b="1">
                  <a:solidFill>
                    <a:srgbClr val="202020"/>
                  </a:solidFill>
                  <a:latin typeface="Century Gothic" panose="020B0502020202020204" pitchFamily="34" charset="0"/>
                  <a:ea typeface="+mn-ea"/>
                </a:rPr>
                <a:t>V8 JavaScript Runtime</a:t>
              </a:r>
            </a:p>
          </p:txBody>
        </p:sp>
      </p:grpSp>
      <p:sp>
        <p:nvSpPr>
          <p:cNvPr id="8" name="Rectangle 7"/>
          <p:cNvSpPr/>
          <p:nvPr/>
        </p:nvSpPr>
        <p:spPr>
          <a:xfrm>
            <a:off x="7576852" y="3090317"/>
            <a:ext cx="2368338" cy="523220"/>
          </a:xfrm>
          <a:prstGeom prst="rect">
            <a:avLst/>
          </a:prstGeom>
        </p:spPr>
        <p:txBody>
          <a:bodyPr wrap="square">
            <a:spAutoFit/>
          </a:bodyPr>
          <a:lstStyle/>
          <a:p>
            <a:pPr algn="l"/>
            <a:r>
              <a:rPr lang="en-US" sz="2800" smtClean="0">
                <a:solidFill>
                  <a:srgbClr val="D55D2D"/>
                </a:solidFill>
                <a:latin typeface="Freestyle Script" panose="030804020302050B0404" pitchFamily="66" charset="0"/>
              </a:rPr>
              <a:t>it’s </a:t>
            </a:r>
            <a:r>
              <a:rPr lang="en-US" sz="2800">
                <a:solidFill>
                  <a:srgbClr val="D55D2D"/>
                </a:solidFill>
                <a:latin typeface="Freestyle Script" panose="030804020302050B0404" pitchFamily="66" charset="0"/>
              </a:rPr>
              <a:t>mostly </a:t>
            </a:r>
            <a:r>
              <a:rPr lang="en-US" sz="2800" smtClean="0">
                <a:solidFill>
                  <a:srgbClr val="D55D2D"/>
                </a:solidFill>
                <a:latin typeface="Freestyle Script" panose="030804020302050B0404" pitchFamily="66" charset="0"/>
              </a:rPr>
              <a:t>C++ </a:t>
            </a:r>
            <a:r>
              <a:rPr lang="en-US" sz="2800">
                <a:solidFill>
                  <a:srgbClr val="D55D2D"/>
                </a:solidFill>
                <a:latin typeface="Freestyle Script" panose="030804020302050B0404" pitchFamily="66" charset="0"/>
              </a:rPr>
              <a:t>code</a:t>
            </a:r>
          </a:p>
        </p:txBody>
      </p:sp>
      <p:sp>
        <p:nvSpPr>
          <p:cNvPr id="9" name="8-Point Star 8"/>
          <p:cNvSpPr/>
          <p:nvPr/>
        </p:nvSpPr>
        <p:spPr bwMode="auto">
          <a:xfrm rot="19708398">
            <a:off x="909361" y="3939975"/>
            <a:ext cx="1402906" cy="1402906"/>
          </a:xfrm>
          <a:prstGeom prst="star8">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FFFF00"/>
                </a:solidFill>
                <a:effectLst/>
                <a:latin typeface="Gill Sans" charset="0"/>
                <a:ea typeface="ヒラギノ角ゴ ProN W3" charset="-128"/>
                <a:cs typeface="ヒラギノ角ゴ ProN W3" charset="-128"/>
                <a:sym typeface="Gill Sans" charset="0"/>
              </a:rPr>
              <a:t>2009</a:t>
            </a:r>
            <a:endParaRPr kumimoji="0" lang="en-US" sz="2000" b="0" i="0" u="none" strike="noStrike" cap="none" normalizeH="0" baseline="0">
              <a:ln>
                <a:noFill/>
              </a:ln>
              <a:solidFill>
                <a:srgbClr val="FFFF00"/>
              </a:solidFill>
              <a:effectLst/>
              <a:latin typeface="Gill Sans" charset="0"/>
              <a:ea typeface="ヒラギノ角ゴ ProN W3" charset="-128"/>
              <a:cs typeface="ヒラギノ角ゴ ProN W3" charset="-128"/>
              <a:sym typeface="Gill Sans" charset="0"/>
            </a:endParaRPr>
          </a:p>
        </p:txBody>
      </p:sp>
      <p:pic>
        <p:nvPicPr>
          <p:cNvPr id="10" name="Picture 2" descr="320px-Joyent-logo.png (320×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4607" y="3060235"/>
            <a:ext cx="1900339" cy="51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3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3"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
                                        <p:tgtEl>
                                          <p:spTgt spid="8"/>
                                        </p:tgtEl>
                                      </p:cBhvr>
                                    </p:animEffect>
                                    <p:anim calcmode="lin" valueType="num">
                                      <p:cBhvr>
                                        <p:cTn id="32" dur="400" fill="hold"/>
                                        <p:tgtEl>
                                          <p:spTgt spid="8"/>
                                        </p:tgtEl>
                                        <p:attrNameLst>
                                          <p:attrName>ppt_x</p:attrName>
                                        </p:attrNameLst>
                                      </p:cBhvr>
                                      <p:tavLst>
                                        <p:tav tm="0">
                                          <p:val>
                                            <p:strVal val="#ppt_x"/>
                                          </p:val>
                                        </p:tav>
                                        <p:tav tm="100000">
                                          <p:val>
                                            <p:strVal val="#ppt_x"/>
                                          </p:val>
                                        </p:tav>
                                      </p:tavLst>
                                    </p:anim>
                                    <p:anim calcmode="lin" valueType="num">
                                      <p:cBhvr>
                                        <p:cTn id="33" dur="400" fill="hold"/>
                                        <p:tgtEl>
                                          <p:spTgt spid="8"/>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ứng dụng có thể viết bằng NodeJS ?</a:t>
            </a:r>
            <a:endParaRPr lang="en-US"/>
          </a:p>
        </p:txBody>
      </p:sp>
      <p:sp>
        <p:nvSpPr>
          <p:cNvPr id="3" name="Content Placeholder 2"/>
          <p:cNvSpPr>
            <a:spLocks noGrp="1"/>
          </p:cNvSpPr>
          <p:nvPr>
            <p:ph idx="1"/>
          </p:nvPr>
        </p:nvSpPr>
        <p:spPr/>
        <p:txBody>
          <a:bodyPr/>
          <a:lstStyle/>
          <a:p>
            <a:r>
              <a:rPr lang="en-US"/>
              <a:t>Websocket </a:t>
            </a:r>
            <a:r>
              <a:rPr lang="en-US" smtClean="0"/>
              <a:t>Servers (Online Chat, Game, …)</a:t>
            </a:r>
            <a:endParaRPr lang="en-US"/>
          </a:p>
          <a:p>
            <a:r>
              <a:rPr lang="en-US"/>
              <a:t>Fast File Upload Client</a:t>
            </a:r>
          </a:p>
          <a:p>
            <a:r>
              <a:rPr lang="en-US"/>
              <a:t>Ad </a:t>
            </a:r>
            <a:r>
              <a:rPr lang="en-US" smtClean="0"/>
              <a:t>Servers</a:t>
            </a:r>
            <a:endParaRPr lang="en-US"/>
          </a:p>
          <a:p>
            <a:r>
              <a:rPr lang="en-US"/>
              <a:t>Cloud </a:t>
            </a:r>
            <a:r>
              <a:rPr lang="en-US" smtClean="0"/>
              <a:t>Services</a:t>
            </a:r>
          </a:p>
          <a:p>
            <a:r>
              <a:rPr lang="en-US" smtClean="0"/>
              <a:t>Microservices</a:t>
            </a:r>
          </a:p>
          <a:p>
            <a:r>
              <a:rPr lang="en-US" smtClean="0"/>
              <a:t>RESTful API</a:t>
            </a:r>
            <a:endParaRPr lang="en-US"/>
          </a:p>
          <a:p>
            <a:r>
              <a:rPr lang="en-US"/>
              <a:t>Any Real-time Data Applications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Picture 8" descr="https://cdn.empowernetwork.com/user_images/post/2012/12/01/a/56/db97/540_293_resize_20121201_a56db9751d9e41a2ebfe077b5ad844fe_p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294" y="1853248"/>
            <a:ext cx="371475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6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kết luận sai lầm về NodeJS cần tránh !!!</a:t>
            </a:r>
            <a:endParaRPr lang="en-US"/>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US">
                <a:latin typeface="+mn-lt"/>
              </a:rPr>
              <a:t>A Web </a:t>
            </a:r>
            <a:r>
              <a:rPr lang="en-US" smtClean="0">
                <a:latin typeface="+mn-lt"/>
              </a:rPr>
              <a:t>Framework, a programming language</a:t>
            </a:r>
            <a:endParaRPr lang="en-US">
              <a:latin typeface="+mn-lt"/>
            </a:endParaRPr>
          </a:p>
          <a:p>
            <a:pPr>
              <a:buFont typeface="Courier New" panose="02070309020205020404" pitchFamily="49" charset="0"/>
              <a:buChar char="o"/>
            </a:pPr>
            <a:r>
              <a:rPr lang="en-US">
                <a:latin typeface="+mn-lt"/>
              </a:rPr>
              <a:t>For Beginners</a:t>
            </a:r>
          </a:p>
          <a:p>
            <a:pPr>
              <a:buFont typeface="Courier New" panose="02070309020205020404" pitchFamily="49" charset="0"/>
              <a:buChar char="o"/>
            </a:pPr>
            <a:r>
              <a:rPr lang="en-US" smtClean="0">
                <a:latin typeface="+mn-lt"/>
              </a:rPr>
              <a:t>Muti-threaded</a:t>
            </a:r>
            <a:endParaRPr lang="en-US">
              <a:latin typeface="+mn-lt"/>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Rectangle 5"/>
          <p:cNvSpPr/>
          <p:nvPr/>
        </p:nvSpPr>
        <p:spPr>
          <a:xfrm>
            <a:off x="6701856" y="2392453"/>
            <a:ext cx="4267200" cy="707886"/>
          </a:xfrm>
          <a:prstGeom prst="rect">
            <a:avLst/>
          </a:prstGeom>
        </p:spPr>
        <p:txBody>
          <a:bodyPr wrap="square">
            <a:spAutoFit/>
          </a:bodyPr>
          <a:lstStyle/>
          <a:p>
            <a:pPr algn="l"/>
            <a:r>
              <a:rPr lang="en-US" sz="4000" smtClean="0">
                <a:solidFill>
                  <a:srgbClr val="D55D2D"/>
                </a:solidFill>
                <a:latin typeface="Freestyle Script" panose="030804020302050B0404" pitchFamily="66" charset="0"/>
              </a:rPr>
              <a:t>It’s very low level</a:t>
            </a:r>
            <a:endParaRPr lang="en-US" sz="4000">
              <a:solidFill>
                <a:srgbClr val="D55D2D"/>
              </a:solidFill>
              <a:latin typeface="Freestyle Script" panose="030804020302050B0404" pitchFamily="66" charset="0"/>
            </a:endParaRPr>
          </a:p>
        </p:txBody>
      </p:sp>
      <p:sp>
        <p:nvSpPr>
          <p:cNvPr id="7" name="Rectangle 6"/>
          <p:cNvSpPr/>
          <p:nvPr/>
        </p:nvSpPr>
        <p:spPr>
          <a:xfrm>
            <a:off x="2252134" y="5378683"/>
            <a:ext cx="7137400" cy="707886"/>
          </a:xfrm>
          <a:prstGeom prst="rect">
            <a:avLst/>
          </a:prstGeom>
        </p:spPr>
        <p:txBody>
          <a:bodyPr wrap="square">
            <a:spAutoFit/>
          </a:bodyPr>
          <a:lstStyle/>
          <a:p>
            <a:pPr algn="ctr"/>
            <a:r>
              <a:rPr lang="en-US" sz="4000" smtClean="0">
                <a:solidFill>
                  <a:srgbClr val="D55D2D"/>
                </a:solidFill>
                <a:latin typeface="Freestyle Script" panose="030804020302050B0404" pitchFamily="66" charset="0"/>
              </a:rPr>
              <a:t>Single threaded Server</a:t>
            </a:r>
            <a:endParaRPr lang="en-US" sz="4000">
              <a:solidFill>
                <a:srgbClr val="D55D2D"/>
              </a:solidFill>
              <a:latin typeface="Freestyle Script" panose="030804020302050B0404" pitchFamily="66" charset="0"/>
            </a:endParaRPr>
          </a:p>
        </p:txBody>
      </p:sp>
      <p:pic>
        <p:nvPicPr>
          <p:cNvPr id="1026" name="Picture 2" descr="http://how.vndemy.com/wp-content/uploads/2014/09/Single-Process-I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609" y="3100339"/>
            <a:ext cx="36004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917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30"/>
                                  </p:iterate>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
                                  </p:iterate>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lý do để tự tin sử dụng NodeJS ?</a:t>
            </a:r>
            <a:endParaRPr lang="en-US"/>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a:t>Node.js applications are written in </a:t>
            </a:r>
            <a:r>
              <a:rPr lang="en-US" u="sng" smtClean="0"/>
              <a:t>JavaScript</a:t>
            </a:r>
          </a:p>
          <a:p>
            <a:pPr>
              <a:buFont typeface="Arial" panose="020B0604020202020204" pitchFamily="34" charset="0"/>
              <a:buChar char="•"/>
            </a:pPr>
            <a:r>
              <a:rPr lang="en-US" i="1" smtClean="0">
                <a:solidFill>
                  <a:srgbClr val="FFFF00"/>
                </a:solidFill>
              </a:rPr>
              <a:t>“JavaScript </a:t>
            </a:r>
            <a:r>
              <a:rPr lang="en-US" i="1">
                <a:solidFill>
                  <a:srgbClr val="FFFF00"/>
                </a:solidFill>
              </a:rPr>
              <a:t>has certain characteristics that make it very different than other dynamic languages, namely that it has no concept of threads. Its model of  concurrency is completely based around events.”</a:t>
            </a:r>
          </a:p>
          <a:p>
            <a:pPr marL="0" indent="0" algn="r">
              <a:buNone/>
            </a:pPr>
            <a:r>
              <a:rPr lang="en-US"/>
              <a:t>- Ryan Dahl</a:t>
            </a:r>
          </a:p>
          <a:p>
            <a:pPr marL="0" indent="0">
              <a:buNone/>
            </a:pPr>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2" descr="http://www.nodehispano.com/wp-content/uploads/ryan_dah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693" y="3809999"/>
            <a:ext cx="4351777" cy="2771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043700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lý do để tự tin sử dụng NodeJS ?</a:t>
            </a:r>
            <a:endParaRPr lang="en-US"/>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a:t>Node.js </a:t>
            </a:r>
            <a:r>
              <a:rPr lang="en-US" smtClean="0"/>
              <a:t>chạy đa nền tảng phía Server </a:t>
            </a:r>
          </a:p>
          <a:p>
            <a:pPr>
              <a:buFont typeface="Arial" panose="020B0604020202020204" pitchFamily="34" charset="0"/>
              <a:buChar char="•"/>
            </a:pPr>
            <a:r>
              <a:rPr lang="en-US" smtClean="0"/>
              <a:t>Sử dụng kiến trúc hướng sự kiện Event-driven</a:t>
            </a:r>
            <a:r>
              <a:rPr lang="en-US"/>
              <a:t>, </a:t>
            </a:r>
            <a:r>
              <a:rPr lang="en-US" smtClean="0"/>
              <a:t>cơ chế non-blocking </a:t>
            </a:r>
            <a:r>
              <a:rPr lang="en-US"/>
              <a:t>I/O </a:t>
            </a:r>
            <a:r>
              <a:rPr lang="en-US" smtClean="0"/>
              <a:t>làm cho nó nhẹ và hiệu quả.</a:t>
            </a:r>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Picture 5" descr="os.png (750×2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840" y="3567287"/>
            <a:ext cx="7143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912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Những lý do để tự tin sử dụng NodeJS ?</a:t>
            </a:r>
          </a:p>
        </p:txBody>
      </p:sp>
      <p:sp>
        <p:nvSpPr>
          <p:cNvPr id="7" name="Content Placeholder 6"/>
          <p:cNvSpPr>
            <a:spLocks noGrp="1"/>
          </p:cNvSpPr>
          <p:nvPr>
            <p:ph idx="1"/>
          </p:nvPr>
        </p:nvSpPr>
        <p:spPr/>
        <p:txBody>
          <a:bodyPr/>
          <a:lstStyle/>
          <a:p>
            <a:r>
              <a:rPr lang="en-US"/>
              <a:t>Cộng đồng rất lớn và  hoàn toàn miễn phí</a:t>
            </a:r>
          </a:p>
          <a:p>
            <a:r>
              <a:rPr lang="en-US" smtClean="0"/>
              <a:t>Các ứng dụng real-time chạy đa nền tảng và đa thiết bị</a:t>
            </a:r>
            <a:endParaRPr lang="en-US"/>
          </a:p>
        </p:txBody>
      </p:sp>
      <p:pic>
        <p:nvPicPr>
          <p:cNvPr id="18" name="Picture 6" descr="https://prismic-io.s3.amazonaws.com/modulus/0a42d93d3746257ef711b3adaebca39f19d6c02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467" y="3513719"/>
            <a:ext cx="3749557" cy="10704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xSL_nodeexpertise_header_2.png.pagespeed.ic.KUoTxNOm2q.png (2154×73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39694" y1="61066" x2="44661" y2="79781"/>
                        <a14:foregroundMark x1="53807" y1="87295" x2="53807" y2="87295"/>
                        <a14:foregroundMark x1="60864" y1="72814" x2="60864" y2="72814"/>
                        <a14:foregroundMark x1="57103" y1="71448" x2="57103" y2="71448"/>
                        <a14:foregroundMark x1="54039" y1="70082" x2="54039" y2="70082"/>
                        <a14:foregroundMark x1="52182" y1="71448" x2="52182" y2="71448"/>
                        <a14:foregroundMark x1="54271" y1="65847" x2="54271" y2="65847"/>
                        <a14:foregroundMark x1="52414" y1="70765" x2="52414" y2="70765"/>
                        <a14:foregroundMark x1="53343" y1="68716" x2="53343" y2="68716"/>
                      </a14:backgroundRemoval>
                    </a14:imgEffect>
                  </a14:imgLayer>
                </a14:imgProps>
              </a:ext>
              <a:ext uri="{28A0092B-C50C-407E-A947-70E740481C1C}">
                <a14:useLocalDpi xmlns:a14="http://schemas.microsoft.com/office/drawing/2010/main" val="0"/>
              </a:ext>
            </a:extLst>
          </a:blip>
          <a:srcRect/>
          <a:stretch>
            <a:fillRect/>
          </a:stretch>
        </p:blipFill>
        <p:spPr bwMode="auto">
          <a:xfrm>
            <a:off x="629841" y="4684987"/>
            <a:ext cx="4979315" cy="16921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740375" y="2391784"/>
            <a:ext cx="4089355" cy="1218719"/>
            <a:chOff x="6740375" y="2391784"/>
            <a:chExt cx="4089355" cy="1218719"/>
          </a:xfrm>
        </p:grpSpPr>
        <p:pic>
          <p:nvPicPr>
            <p:cNvPr id="17" name="Picture 4" descr="https://prismic-io.s3.amazonaws.com/modulus/56818ee2932a325ff4750d91dbe9f08e95f4287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375" y="3114593"/>
              <a:ext cx="3749560" cy="49591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120375" y="2391784"/>
              <a:ext cx="2709355" cy="646331"/>
            </a:xfrm>
            <a:prstGeom prst="rect">
              <a:avLst/>
            </a:prstGeom>
          </p:spPr>
          <p:txBody>
            <a:bodyPr wrap="square">
              <a:spAutoFit/>
            </a:bodyPr>
            <a:lstStyle/>
            <a:p>
              <a:pPr algn="l"/>
              <a:r>
                <a:rPr lang="en-US" sz="3600" smtClean="0">
                  <a:solidFill>
                    <a:srgbClr val="FFFF00"/>
                  </a:solidFill>
                  <a:latin typeface="Freestyle Script" panose="030804020302050B0404" pitchFamily="66" charset="0"/>
                </a:rPr>
                <a:t>200,000+ Modules</a:t>
              </a:r>
              <a:endParaRPr lang="en-US" sz="3600">
                <a:solidFill>
                  <a:srgbClr val="FFFF00"/>
                </a:solidFill>
                <a:latin typeface="Freestyle Script" panose="030804020302050B0404" pitchFamily="66" charset="0"/>
              </a:endParaRPr>
            </a:p>
          </p:txBody>
        </p:sp>
      </p:grpSp>
      <p:pic>
        <p:nvPicPr>
          <p:cNvPr id="21" name="Picture 2" descr="json-mini-logo.png (200×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717" y="4160800"/>
            <a:ext cx="1209533" cy="5745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ll-3-apple-devices.png (3000×16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8266" y="4584158"/>
            <a:ext cx="3384218" cy="18962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19652" y="3216967"/>
            <a:ext cx="3137313" cy="1248055"/>
          </a:xfrm>
          <a:prstGeom prst="rect">
            <a:avLst/>
          </a:prstGeom>
        </p:spPr>
      </p:pic>
      <p:sp>
        <p:nvSpPr>
          <p:cNvPr id="13" name="Rectangle 12"/>
          <p:cNvSpPr/>
          <p:nvPr/>
        </p:nvSpPr>
        <p:spPr>
          <a:xfrm>
            <a:off x="3853341" y="3158975"/>
            <a:ext cx="2709355" cy="646331"/>
          </a:xfrm>
          <a:prstGeom prst="rect">
            <a:avLst/>
          </a:prstGeom>
        </p:spPr>
        <p:txBody>
          <a:bodyPr wrap="square">
            <a:spAutoFit/>
          </a:bodyPr>
          <a:lstStyle/>
          <a:p>
            <a:pPr algn="l"/>
            <a:r>
              <a:rPr lang="en-US" sz="3600" smtClean="0">
                <a:solidFill>
                  <a:srgbClr val="FFFF00"/>
                </a:solidFill>
                <a:latin typeface="Freestyle Script" panose="030804020302050B0404" pitchFamily="66" charset="0"/>
              </a:rPr>
              <a:t>1M Questions</a:t>
            </a:r>
            <a:endParaRPr lang="en-US" sz="3600">
              <a:solidFill>
                <a:srgbClr val="FFFF00"/>
              </a:solidFill>
              <a:latin typeface="Freestyle Script" panose="030804020302050B0404" pitchFamily="66" charset="0"/>
            </a:endParaRPr>
          </a:p>
        </p:txBody>
      </p:sp>
      <p:sp>
        <p:nvSpPr>
          <p:cNvPr id="14" name="Slide Number Placeholder 3"/>
          <p:cNvSpPr>
            <a:spLocks noGrp="1"/>
          </p:cNvSpPr>
          <p:nvPr>
            <p:ph type="sldNum" sz="quarter" idx="12"/>
          </p:nvPr>
        </p:nvSpPr>
        <p:spPr>
          <a:xfrm>
            <a:off x="10352540" y="295729"/>
            <a:ext cx="838199" cy="767687"/>
          </a:xfrm>
        </p:spPr>
        <p:txBody>
          <a:bodyPr/>
          <a:lstStyle/>
          <a:p>
            <a:r>
              <a:rPr lang="en-US" smtClean="0"/>
              <a:t>8</a:t>
            </a:r>
            <a:endParaRPr lang="en-US" dirty="0"/>
          </a:p>
        </p:txBody>
      </p:sp>
    </p:spTree>
    <p:extLst>
      <p:ext uri="{BB962C8B-B14F-4D97-AF65-F5344CB8AC3E}">
        <p14:creationId xmlns:p14="http://schemas.microsoft.com/office/powerpoint/2010/main" val="1276403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Những Ông lớn đang sử dụng NodeJS ?</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grpSp>
        <p:nvGrpSpPr>
          <p:cNvPr id="17" name="Group 16"/>
          <p:cNvGrpSpPr/>
          <p:nvPr/>
        </p:nvGrpSpPr>
        <p:grpSpPr>
          <a:xfrm>
            <a:off x="990519" y="1577473"/>
            <a:ext cx="9059334" cy="4864358"/>
            <a:chOff x="990519" y="1577473"/>
            <a:chExt cx="9059334" cy="4864358"/>
          </a:xfrm>
        </p:grpSpPr>
        <p:graphicFrame>
          <p:nvGraphicFramePr>
            <p:cNvPr id="6" name="Content Placeholder 3"/>
            <p:cNvGraphicFramePr>
              <a:graphicFrameLocks/>
            </p:cNvGraphicFramePr>
            <p:nvPr>
              <p:extLst>
                <p:ext uri="{D42A27DB-BD31-4B8C-83A1-F6EECF244321}">
                  <p14:modId xmlns:p14="http://schemas.microsoft.com/office/powerpoint/2010/main" val="875384236"/>
                </p:ext>
              </p:extLst>
            </p:nvPr>
          </p:nvGraphicFramePr>
          <p:xfrm>
            <a:off x="990519" y="1577473"/>
            <a:ext cx="9059334" cy="4864358"/>
          </p:xfrm>
          <a:graphic>
            <a:graphicData uri="http://schemas.openxmlformats.org/drawingml/2006/table">
              <a:tbl>
                <a:tblPr firstRow="1" bandRow="1">
                  <a:tableStyleId>{5C22544A-7EE6-4342-B048-85BDC9FD1C3A}</a:tableStyleId>
                </a:tblPr>
                <a:tblGrid>
                  <a:gridCol w="3019778"/>
                  <a:gridCol w="3019778"/>
                  <a:gridCol w="3019778"/>
                </a:tblGrid>
                <a:tr h="338429">
                  <a:tc>
                    <a:txBody>
                      <a:bodyPr/>
                      <a:lstStyle/>
                      <a:p>
                        <a:pPr algn="ctr"/>
                        <a:r>
                          <a:rPr lang="en-US" sz="1800" b="1" i="0" kern="1200" smtClean="0">
                            <a:solidFill>
                              <a:schemeClr val="lt1"/>
                            </a:solidFill>
                            <a:effectLst/>
                            <a:latin typeface="Century Gothic" panose="020B0502020202020204" pitchFamily="34" charset="0"/>
                            <a:ea typeface="+mn-ea"/>
                            <a:cs typeface="+mn-cs"/>
                          </a:rPr>
                          <a:t>Company</a:t>
                        </a:r>
                        <a:endParaRPr lang="en-US" sz="1800" b="1">
                          <a:latin typeface="Century Gothic" panose="020B0502020202020204" pitchFamily="34" charset="0"/>
                        </a:endParaRPr>
                      </a:p>
                    </a:txBody>
                    <a:tcPr marL="77879" marR="77879" marT="38939" marB="38939" anchor="ctr"/>
                  </a:tc>
                  <a:tc>
                    <a:txBody>
                      <a:bodyPr/>
                      <a:lstStyle/>
                      <a:p>
                        <a:pPr algn="ctr"/>
                        <a:r>
                          <a:rPr lang="en-US" sz="1800" b="1" smtClean="0">
                            <a:latin typeface="Century Gothic" panose="020B0502020202020204" pitchFamily="34" charset="0"/>
                          </a:rPr>
                          <a:t>Link</a:t>
                        </a:r>
                        <a:endParaRPr lang="en-US" sz="1800" b="1">
                          <a:latin typeface="Century Gothic" panose="020B0502020202020204" pitchFamily="34" charset="0"/>
                        </a:endParaRPr>
                      </a:p>
                    </a:txBody>
                    <a:tcPr marL="77879" marR="77879" marT="38939" marB="38939" anchor="ctr"/>
                  </a:tc>
                  <a:tc>
                    <a:txBody>
                      <a:bodyPr/>
                      <a:lstStyle/>
                      <a:p>
                        <a:pPr algn="ctr"/>
                        <a:r>
                          <a:rPr lang="en-US" sz="1800" b="1" smtClean="0">
                            <a:latin typeface="Century Gothic" panose="020B0502020202020204" pitchFamily="34" charset="0"/>
                          </a:rPr>
                          <a:t>Notes</a:t>
                        </a:r>
                        <a:endParaRPr lang="en-US" sz="1800" b="1">
                          <a:latin typeface="Century Gothic" panose="020B0502020202020204" pitchFamily="34" charset="0"/>
                        </a:endParaRPr>
                      </a:p>
                    </a:txBody>
                    <a:tcPr marL="77879" marR="77879" marT="38939" marB="38939" anchor="ctr"/>
                  </a:tc>
                </a:tr>
                <a:tr h="430723">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3"/>
                          </a:rPr>
                          <a:t>www.academia.edu</a:t>
                        </a:r>
                        <a:endParaRPr lang="en-US" sz="1800">
                          <a:latin typeface="Century Gothic" panose="020B0502020202020204" pitchFamily="34" charset="0"/>
                        </a:endParaRPr>
                      </a:p>
                    </a:txBody>
                    <a:tcPr marL="77879" marR="77879" marT="38939" marB="38939" anchor="ctr"/>
                  </a:tc>
                  <a:tc>
                    <a:txBody>
                      <a:bodyPr/>
                      <a:lstStyle/>
                      <a:p>
                        <a:r>
                          <a:rPr lang="en-US" sz="1200">
                            <a:effectLst/>
                          </a:rPr>
                          <a:t>uses node for background data processing</a:t>
                        </a:r>
                      </a:p>
                    </a:txBody>
                    <a:tcPr marL="105461" marR="105461" marT="48674" marB="48674" anchor="ctr"/>
                  </a:tc>
                </a:tr>
                <a:tr h="338429">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4"/>
                          </a:rPr>
                          <a:t>adgear.com</a:t>
                        </a:r>
                        <a:endParaRPr lang="en-US" sz="1800">
                          <a:latin typeface="Century Gothic" panose="020B0502020202020204" pitchFamily="34" charset="0"/>
                        </a:endParaRPr>
                      </a:p>
                    </a:txBody>
                    <a:tcPr marL="77879" marR="77879" marT="38939" marB="38939" anchor="ctr"/>
                  </a:tc>
                  <a:tc>
                    <a:txBody>
                      <a:bodyPr/>
                      <a:lstStyle/>
                      <a:p>
                        <a:r>
                          <a:rPr lang="en-US" sz="1200">
                            <a:effectLst/>
                          </a:rPr>
                          <a:t>Real-time advertising reporting</a:t>
                        </a:r>
                      </a:p>
                    </a:txBody>
                    <a:tcPr marL="105461" marR="105461" marT="48674" marB="48674" anchor="ctr"/>
                  </a:tc>
                </a:tr>
                <a:tr h="338429">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5"/>
                          </a:rPr>
                          <a:t>ql.io</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An HTTP gateway</a:t>
                        </a:r>
                        <a:endParaRPr lang="en-US" sz="1200"/>
                      </a:p>
                    </a:txBody>
                    <a:tcPr marL="77879" marR="77879" marT="38939" marB="38939"/>
                  </a:tc>
                </a:tr>
                <a:tr h="430723">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800" smtClean="0">
                            <a:latin typeface="Century Gothic" panose="020B0502020202020204" pitchFamily="34" charset="0"/>
                          </a:rPr>
                          <a:t>LinkedIn</a:t>
                        </a:r>
                        <a:endParaRPr lang="en-US" sz="1800">
                          <a:latin typeface="Century Gothic" panose="020B0502020202020204" pitchFamily="34" charset="0"/>
                        </a:endParaRPr>
                      </a:p>
                    </a:txBody>
                    <a:tcPr marL="77879" marR="77879" marT="38939" marB="38939" anchor="ctr"/>
                  </a:tc>
                  <a:tc>
                    <a:txBody>
                      <a:bodyPr/>
                      <a:lstStyle/>
                      <a:p>
                        <a:r>
                          <a:rPr lang="en-US" sz="1200">
                            <a:effectLst/>
                          </a:rPr>
                          <a:t>Use node.js as the server interface for his mobile applications</a:t>
                        </a:r>
                      </a:p>
                    </a:txBody>
                    <a:tcPr marL="105461" marR="105461" marT="48674" marB="48674" anchor="ctr"/>
                  </a:tc>
                </a:tr>
                <a:tr h="594100">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6"/>
                          </a:rPr>
                          <a:t>www.microsoft.com</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Uses node.js internally and provides cloud hosting for node.js applications in </a:t>
                        </a:r>
                        <a:r>
                          <a:rPr lang="en-US" sz="1200" b="0" i="0" u="none" strike="noStrike" kern="1200" smtClean="0">
                            <a:solidFill>
                              <a:schemeClr val="dk1"/>
                            </a:solidFill>
                            <a:effectLst/>
                            <a:latin typeface="+mn-lt"/>
                            <a:ea typeface="+mn-ea"/>
                            <a:cs typeface="+mn-cs"/>
                            <a:hlinkClick r:id="rId7"/>
                          </a:rPr>
                          <a:t>Windows Azure</a:t>
                        </a:r>
                        <a:r>
                          <a:rPr lang="en-US" sz="1200" b="0" i="0" kern="1200" smtClean="0">
                            <a:solidFill>
                              <a:schemeClr val="dk1"/>
                            </a:solidFill>
                            <a:effectLst/>
                            <a:latin typeface="+mn-lt"/>
                            <a:ea typeface="+mn-ea"/>
                            <a:cs typeface="+mn-cs"/>
                          </a:rPr>
                          <a:t>.</a:t>
                        </a:r>
                        <a:endParaRPr lang="en-US" sz="1200"/>
                      </a:p>
                    </a:txBody>
                    <a:tcPr marL="77879" marR="77879" marT="38939" marB="38939"/>
                  </a:tc>
                </a:tr>
                <a:tr h="415870">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8"/>
                          </a:rPr>
                          <a:t>www.nodebb.org</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A modern discussion platform built entirely in Node</a:t>
                        </a:r>
                        <a:endParaRPr lang="en-US" sz="1200"/>
                      </a:p>
                    </a:txBody>
                    <a:tcPr marL="77879" marR="77879" marT="38939" marB="38939"/>
                  </a:tc>
                </a:tr>
                <a:tr h="787183">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9"/>
                          </a:rPr>
                          <a:t>paypal.com</a:t>
                        </a:r>
                        <a:endParaRPr lang="en-US" sz="1800">
                          <a:latin typeface="Century Gothic" panose="020B0502020202020204" pitchFamily="34" charset="0"/>
                        </a:endParaRPr>
                      </a:p>
                    </a:txBody>
                    <a:tcPr marL="77879" marR="77879" marT="38939" marB="38939" anchor="ctr"/>
                  </a:tc>
                  <a:tc>
                    <a:txBody>
                      <a:bodyPr/>
                      <a:lstStyle/>
                      <a:p>
                        <a:r>
                          <a:rPr lang="en-US" sz="1200">
                            <a:effectLst/>
                          </a:rPr>
                          <a:t>Created the </a:t>
                        </a:r>
                        <a:r>
                          <a:rPr lang="en-US" sz="1200" u="none" strike="noStrike" smtClean="0">
                            <a:solidFill>
                              <a:srgbClr val="4183C4"/>
                            </a:solidFill>
                            <a:effectLst/>
                            <a:hlinkClick r:id="rId10"/>
                          </a:rPr>
                          <a:t>KrakenJS</a:t>
                        </a:r>
                        <a:r>
                          <a:rPr lang="en-US" sz="1200" u="none" strike="noStrike" smtClean="0">
                            <a:solidFill>
                              <a:srgbClr val="4183C4"/>
                            </a:solidFill>
                            <a:effectLst/>
                          </a:rPr>
                          <a:t> </a:t>
                        </a:r>
                        <a:r>
                          <a:rPr lang="en-US" sz="1200" smtClean="0">
                            <a:effectLst/>
                          </a:rPr>
                          <a:t>framework</a:t>
                        </a:r>
                        <a:r>
                          <a:rPr lang="en-US" sz="1200">
                            <a:effectLst/>
                          </a:rPr>
                          <a:t>, which is now used in the developement of all new web applications.</a:t>
                        </a:r>
                      </a:p>
                    </a:txBody>
                    <a:tcPr marL="105461" marR="105461" marT="48674" marB="48674" anchor="ctr"/>
                  </a:tc>
                </a:tr>
                <a:tr h="338429">
                  <a:tc>
                    <a:txBody>
                      <a:bodyPr/>
                      <a:lstStyle/>
                      <a:p>
                        <a:pPr algn="r"/>
                        <a:endParaRPr lang="en-US" sz="180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11"/>
                          </a:rPr>
                          <a:t>trello.com</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is powered by Node</a:t>
                        </a:r>
                        <a:endParaRPr lang="en-US" sz="1200">
                          <a:effectLst/>
                        </a:endParaRPr>
                      </a:p>
                    </a:txBody>
                    <a:tcPr marL="105461" marR="105461" marT="48674" marB="48674" anchor="ctr"/>
                  </a:tc>
                </a:tr>
                <a:tr h="338429">
                  <a:tc>
                    <a:txBody>
                      <a:bodyPr/>
                      <a:lstStyle/>
                      <a:p>
                        <a:pPr algn="r"/>
                        <a:endParaRPr lang="en-US" sz="1800" b="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12"/>
                          </a:rPr>
                          <a:t>uber.com</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Everyone's Private Driver</a:t>
                        </a:r>
                        <a:endParaRPr lang="en-US" sz="1200">
                          <a:effectLst/>
                        </a:endParaRPr>
                      </a:p>
                    </a:txBody>
                    <a:tcPr marL="105461" marR="105461" marT="48674" marB="48674" anchor="ctr"/>
                  </a:tc>
                </a:tr>
                <a:tr h="338429">
                  <a:tc>
                    <a:txBody>
                      <a:bodyPr/>
                      <a:lstStyle/>
                      <a:p>
                        <a:pPr algn="r"/>
                        <a:endParaRPr lang="en-US" sz="1800" b="0">
                          <a:latin typeface="Century Gothic" panose="020B0502020202020204" pitchFamily="34" charset="0"/>
                        </a:endParaRPr>
                      </a:p>
                    </a:txBody>
                    <a:tcPr marL="77879" marR="77879" marT="38939" marB="38939" anchor="ctr"/>
                  </a:tc>
                  <a:tc>
                    <a:txBody>
                      <a:bodyPr/>
                      <a:lstStyle/>
                      <a:p>
                        <a:r>
                          <a:rPr lang="en-US" sz="1200" b="0" i="0" u="none" strike="noStrike" kern="1200" smtClean="0">
                            <a:solidFill>
                              <a:schemeClr val="dk1"/>
                            </a:solidFill>
                            <a:effectLst/>
                            <a:latin typeface="+mn-lt"/>
                            <a:ea typeface="+mn-ea"/>
                            <a:cs typeface="+mn-cs"/>
                            <a:hlinkClick r:id="rId13"/>
                          </a:rPr>
                          <a:t>www.wikia.com</a:t>
                        </a:r>
                        <a:endParaRPr lang="en-US" sz="1800">
                          <a:latin typeface="Century Gothic" panose="020B0502020202020204" pitchFamily="34" charset="0"/>
                        </a:endParaRPr>
                      </a:p>
                    </a:txBody>
                    <a:tcPr marL="77879" marR="77879" marT="38939" marB="38939" anchor="ctr"/>
                  </a:tc>
                  <a:tc>
                    <a:txBody>
                      <a:bodyPr/>
                      <a:lstStyle/>
                      <a:p>
                        <a:r>
                          <a:rPr lang="en-US" sz="1200" b="0" i="0" kern="1200" smtClean="0">
                            <a:solidFill>
                              <a:schemeClr val="dk1"/>
                            </a:solidFill>
                            <a:effectLst/>
                            <a:latin typeface="+mn-lt"/>
                            <a:ea typeface="+mn-ea"/>
                            <a:cs typeface="+mn-cs"/>
                          </a:rPr>
                          <a:t>Chat</a:t>
                        </a:r>
                        <a:endParaRPr lang="en-US" sz="1200"/>
                      </a:p>
                    </a:txBody>
                    <a:tcPr marL="77879" marR="77879" marT="38939" marB="38939"/>
                  </a:tc>
                </a:tr>
              </a:tbl>
            </a:graphicData>
          </a:graphic>
        </p:graphicFrame>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5435" y="3568637"/>
              <a:ext cx="1420050" cy="522356"/>
            </a:xfrm>
            <a:prstGeom prst="rect">
              <a:avLst/>
            </a:prstGeom>
          </p:spPr>
        </p:pic>
        <p:pic>
          <p:nvPicPr>
            <p:cNvPr id="8" name="Picture 2" descr="Trello+Logo.png (800×2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62448" y="5394098"/>
              <a:ext cx="1011321" cy="3223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yPal_logo_new.png (600×1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62448" y="4853005"/>
              <a:ext cx="1126089" cy="3002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b66oomnzma1vwupuu4y.png (600×2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8713" y="4154653"/>
              <a:ext cx="1373493" cy="4578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www.anthrocon.org/files/anthrocon/uber_logotype_black.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5128" y="5879328"/>
              <a:ext cx="1100661" cy="1547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Official_wikia_logo.png (400×10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3520" y="6200770"/>
              <a:ext cx="736618" cy="1859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50020" y="3201698"/>
              <a:ext cx="1023619" cy="248150"/>
            </a:xfrm>
            <a:prstGeom prst="rect">
              <a:avLst/>
            </a:prstGeom>
          </p:spPr>
        </p:pic>
        <p:pic>
          <p:nvPicPr>
            <p:cNvPr id="14" name="Picture 16" descr="ad gear logo.png (220×7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35725" y="2367613"/>
              <a:ext cx="1037914" cy="3396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75801" y="2781709"/>
              <a:ext cx="557761" cy="223105"/>
            </a:xfrm>
            <a:prstGeom prst="rect">
              <a:avLst/>
            </a:prstGeom>
          </p:spPr>
        </p:pic>
        <p:pic>
          <p:nvPicPr>
            <p:cNvPr id="16" name="Picture 18" descr="Black academia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35725" y="2022614"/>
              <a:ext cx="1179470" cy="27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86079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996</TotalTime>
  <Words>473</Words>
  <Application>Microsoft Office PowerPoint</Application>
  <PresentationFormat>Widescreen</PresentationFormat>
  <Paragraphs>100</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vt:lpstr>
      <vt:lpstr>Candara</vt:lpstr>
      <vt:lpstr>Century Gothic</vt:lpstr>
      <vt:lpstr>Courier New</vt:lpstr>
      <vt:lpstr>Freestyle Script</vt:lpstr>
      <vt:lpstr>Gill Sans</vt:lpstr>
      <vt:lpstr>Wingdings 3</vt:lpstr>
      <vt:lpstr>ヒラギノ角ゴ ProN W3</vt:lpstr>
      <vt:lpstr>Ion</vt:lpstr>
      <vt:lpstr>Giới thiệu</vt:lpstr>
      <vt:lpstr>Giới thiệu NodeJS</vt:lpstr>
      <vt:lpstr>NodeJS là gì ?</vt:lpstr>
      <vt:lpstr>Những ứng dụng có thể viết bằng NodeJS ?</vt:lpstr>
      <vt:lpstr>Những kết luận sai lầm về NodeJS cần tránh !!!</vt:lpstr>
      <vt:lpstr>Những lý do để tự tin sử dụng NodeJS ?</vt:lpstr>
      <vt:lpstr>Những lý do để tự tin sử dụng NodeJS ?</vt:lpstr>
      <vt:lpstr>Những lý do để tự tin sử dụng NodeJS ?</vt:lpstr>
      <vt:lpstr>Những Ông lớn đang sử dụng NodeJS ?</vt:lpstr>
      <vt:lpstr>Những Ông lớn đang sử dụng NodeJS ?</vt:lpstr>
      <vt:lpstr>Kết luận</vt:lpstr>
    </vt:vector>
  </TitlesOfParts>
  <Company>HUST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Angularjs</dc:title>
  <dc:creator>Vu Nhu Bao</dc:creator>
  <cp:lastModifiedBy>Vu Nhu Bao</cp:lastModifiedBy>
  <cp:revision>89</cp:revision>
  <dcterms:created xsi:type="dcterms:W3CDTF">2016-01-14T16:48:45Z</dcterms:created>
  <dcterms:modified xsi:type="dcterms:W3CDTF">2016-12-31T09:46:20Z</dcterms:modified>
</cp:coreProperties>
</file>